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  <p:sldMasterId id="2147483844" r:id="rId2"/>
  </p:sldMasterIdLst>
  <p:notesMasterIdLst>
    <p:notesMasterId r:id="rId13"/>
  </p:notesMasterIdLst>
  <p:sldIdLst>
    <p:sldId id="256" r:id="rId3"/>
    <p:sldId id="284" r:id="rId4"/>
    <p:sldId id="285" r:id="rId5"/>
    <p:sldId id="287" r:id="rId6"/>
    <p:sldId id="289" r:id="rId7"/>
    <p:sldId id="290" r:id="rId8"/>
    <p:sldId id="291" r:id="rId9"/>
    <p:sldId id="294" r:id="rId10"/>
    <p:sldId id="29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E8801-5DDD-4EED-BE6D-DE0B922B774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C6A1E-D585-4A2C-9CC1-F82492D6C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5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C6A1E-D585-4A2C-9CC1-F82492D6C1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1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B2C9379-AF66-4282-B9B0-C712DC5A52B2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704856" cy="3168352"/>
          </a:xfrm>
        </p:spPr>
        <p:txBody>
          <a:bodyPr/>
          <a:lstStyle/>
          <a:p>
            <a:pPr algn="ctr"/>
            <a:endParaRPr lang="ar-IQ" dirty="0" smtClean="0"/>
          </a:p>
          <a:p>
            <a:pPr algn="ctr"/>
            <a:endParaRPr lang="ar-IQ" dirty="0" smtClean="0"/>
          </a:p>
          <a:p>
            <a:pPr algn="ctr"/>
            <a:r>
              <a:rPr lang="ar-IQ" sz="3200" b="1" i="0" cap="all" spc="300" dirty="0" smtClean="0">
                <a:solidFill>
                  <a:srgbClr val="FFFF00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           </a:t>
            </a:r>
            <a:r>
              <a:rPr lang="ar-IQ" sz="4000" cap="small" dirty="0">
                <a:solidFill>
                  <a:srgbClr val="FFFF00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إعداد         </a:t>
            </a:r>
          </a:p>
          <a:p>
            <a:pPr algn="ctr"/>
            <a:r>
              <a:rPr lang="ar-IQ" sz="4000" cap="small" dirty="0">
                <a:solidFill>
                  <a:srgbClr val="FFFF00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المدرس : عمار غازي ابراهيم </a:t>
            </a:r>
          </a:p>
          <a:p>
            <a:pPr algn="ctr"/>
            <a:endParaRPr lang="en-US" sz="3600" cap="small" dirty="0">
              <a:latin typeface="+mj-lt"/>
              <a:ea typeface="+mj-ea"/>
              <a:cs typeface="+mj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95128" y="1461605"/>
            <a:ext cx="7237312" cy="2232247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sz="2200" b="1" dirty="0" smtClean="0"/>
              <a:t>                                    </a:t>
            </a:r>
            <a:br>
              <a:rPr lang="ar-IQ" sz="2200" b="1" dirty="0" smtClean="0"/>
            </a:br>
            <a:r>
              <a:rPr lang="ar-IQ" sz="2200" dirty="0"/>
              <a:t>    </a:t>
            </a:r>
            <a:r>
              <a:rPr lang="ar-IQ" sz="2700" dirty="0"/>
              <a:t>   </a:t>
            </a:r>
            <a:r>
              <a:rPr lang="ar-IQ" sz="2700" dirty="0" smtClean="0"/>
              <a:t/>
            </a:r>
            <a:br>
              <a:rPr lang="ar-IQ" sz="2700" dirty="0" smtClean="0"/>
            </a:br>
            <a:r>
              <a:rPr lang="ar-IQ" sz="2700" dirty="0"/>
              <a:t/>
            </a:r>
            <a:br>
              <a:rPr lang="ar-IQ" sz="2700" dirty="0"/>
            </a:br>
            <a:r>
              <a:rPr lang="ar-IQ" sz="2700" dirty="0" smtClean="0"/>
              <a:t>              </a:t>
            </a:r>
            <a:r>
              <a:rPr lang="ar-IQ" sz="2700" dirty="0" smtClean="0">
                <a:solidFill>
                  <a:srgbClr val="FFFF00"/>
                </a:solidFill>
              </a:rPr>
              <a:t>جامعة </a:t>
            </a:r>
            <a:r>
              <a:rPr lang="ar-IQ" sz="2700" dirty="0">
                <a:solidFill>
                  <a:srgbClr val="FFFF00"/>
                </a:solidFill>
              </a:rPr>
              <a:t>ديالى                                                                                                </a:t>
            </a:r>
            <a:r>
              <a:rPr lang="ar-IQ" sz="2700" dirty="0" smtClean="0">
                <a:solidFill>
                  <a:srgbClr val="FFFF00"/>
                </a:solidFill>
              </a:rPr>
              <a:t>           </a:t>
            </a:r>
            <a:r>
              <a:rPr lang="ar-IQ" sz="2700" b="1" dirty="0" smtClean="0">
                <a:solidFill>
                  <a:srgbClr val="FFFF00"/>
                </a:solidFill>
              </a:rPr>
              <a:t>الكورس الثاني  </a:t>
            </a:r>
            <a:br>
              <a:rPr lang="ar-IQ" sz="2700" b="1" dirty="0" smtClean="0">
                <a:solidFill>
                  <a:srgbClr val="FFFF00"/>
                </a:solidFill>
              </a:rPr>
            </a:br>
            <a:r>
              <a:rPr lang="ar-IQ" sz="2700" b="1" dirty="0" smtClean="0">
                <a:solidFill>
                  <a:srgbClr val="FFFF00"/>
                </a:solidFill>
              </a:rPr>
              <a:t>      كلية الإدارة والاقتصاد                                                                                               المادة : محاسبة مالية 2         </a:t>
            </a:r>
            <a:br>
              <a:rPr lang="ar-IQ" sz="2700" b="1" dirty="0" smtClean="0">
                <a:solidFill>
                  <a:srgbClr val="FFFF00"/>
                </a:solidFill>
              </a:rPr>
            </a:br>
            <a:r>
              <a:rPr lang="ar-IQ" sz="2700" b="1" dirty="0" smtClean="0">
                <a:solidFill>
                  <a:srgbClr val="FFFF00"/>
                </a:solidFill>
              </a:rPr>
              <a:t>        </a:t>
            </a:r>
            <a:r>
              <a:rPr lang="ar-IQ" sz="2700" dirty="0" smtClean="0">
                <a:solidFill>
                  <a:srgbClr val="FFFF00"/>
                </a:solidFill>
              </a:rPr>
              <a:t> </a:t>
            </a:r>
            <a:r>
              <a:rPr lang="ar-IQ" sz="2700" dirty="0">
                <a:solidFill>
                  <a:srgbClr val="FFFF00"/>
                </a:solidFill>
              </a:rPr>
              <a:t>قسم الإدارة العامة                                                                                                                                </a:t>
            </a:r>
            <a:r>
              <a:rPr lang="ar-IQ" sz="4000" b="1" dirty="0"/>
              <a:t/>
            </a:r>
            <a:br>
              <a:rPr lang="ar-IQ" sz="4000" b="1" dirty="0"/>
            </a:br>
            <a:r>
              <a:rPr lang="ar-IQ" sz="4000" b="1" dirty="0" smtClean="0"/>
              <a:t>                          </a:t>
            </a: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4000" b="1" dirty="0" smtClean="0">
                <a:solidFill>
                  <a:srgbClr val="FFFF00"/>
                </a:solidFill>
              </a:rPr>
              <a:t>                            </a:t>
            </a:r>
            <a:r>
              <a:rPr lang="ar-IQ" sz="3600" b="1" dirty="0" smtClean="0">
                <a:solidFill>
                  <a:srgbClr val="FFFF00"/>
                </a:solidFill>
              </a:rPr>
              <a:t>الموضوع / العمليات الرأسمالية والتمويلية   /   محاضرة </a:t>
            </a:r>
            <a:r>
              <a:rPr lang="ar-IQ" sz="4000" b="1" dirty="0" smtClean="0">
                <a:solidFill>
                  <a:srgbClr val="FFFF00"/>
                </a:solidFill>
              </a:rPr>
              <a:t>3</a:t>
            </a:r>
            <a:br>
              <a:rPr lang="ar-IQ" sz="4000" b="1" dirty="0" smtClean="0">
                <a:solidFill>
                  <a:srgbClr val="FFFF00"/>
                </a:solidFill>
              </a:rPr>
            </a:br>
            <a:r>
              <a:rPr lang="ar-IQ" sz="4000" b="1" dirty="0" smtClean="0">
                <a:solidFill>
                  <a:srgbClr val="FFFF00"/>
                </a:solidFill>
              </a:rPr>
              <a:t>                                               </a:t>
            </a:r>
            <a:r>
              <a:rPr lang="en-US" sz="4000" b="1" dirty="0" smtClean="0">
                <a:solidFill>
                  <a:srgbClr val="FFFF00"/>
                </a:solidFill>
              </a:rPr>
              <a:t>     </a:t>
            </a:r>
            <a:r>
              <a:rPr lang="ar-IQ" sz="4000" b="1" dirty="0" smtClean="0">
                <a:solidFill>
                  <a:srgbClr val="FFFF00"/>
                </a:solidFill>
              </a:rPr>
              <a:t>  حل تمارين  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7179"/>
            <a:ext cx="1066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5130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16632"/>
                <a:ext cx="8291264" cy="6480720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IQ" sz="1900" b="1" dirty="0" smtClean="0"/>
                  <a:t>8- في 29 / 1 </a:t>
                </a:r>
              </a:p>
              <a:p>
                <a:pPr marL="0" indent="0" algn="r" rtl="1">
                  <a:buNone/>
                </a:pPr>
                <a:r>
                  <a:rPr lang="ar-IQ" sz="1900" b="1" dirty="0"/>
                  <a:t> </a:t>
                </a:r>
                <a:r>
                  <a:rPr lang="ar-IQ" sz="1900" b="1" dirty="0" smtClean="0"/>
                  <a:t>                 من مذكورين </a:t>
                </a:r>
              </a:p>
              <a:p>
                <a:pPr marL="0" indent="0" algn="r" rtl="1">
                  <a:buNone/>
                </a:pPr>
                <a:r>
                  <a:rPr lang="ar-IQ" sz="1900" b="1" dirty="0"/>
                  <a:t> </a:t>
                </a:r>
                <a:r>
                  <a:rPr lang="ar-IQ" sz="1900" b="1" dirty="0" smtClean="0"/>
                  <a:t>          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150000</a:t>
                </a:r>
                <a:r>
                  <a:rPr lang="ar-IQ" sz="1900" b="1" dirty="0" smtClean="0"/>
                  <a:t>  حـــ/ أجور العاملين </a:t>
                </a:r>
              </a:p>
              <a:p>
                <a:pPr marL="0" indent="0" algn="r" rtl="1">
                  <a:buNone/>
                </a:pPr>
                <a:r>
                  <a:rPr lang="ar-IQ" sz="1900" b="1" dirty="0"/>
                  <a:t> </a:t>
                </a:r>
                <a:r>
                  <a:rPr lang="ar-IQ" sz="1900" b="1" dirty="0" smtClean="0"/>
                  <a:t>          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300000</a:t>
                </a:r>
                <a:r>
                  <a:rPr lang="ar-IQ" sz="1900" b="1" dirty="0" smtClean="0"/>
                  <a:t>  حـــ/ إيجار محل </a:t>
                </a:r>
              </a:p>
              <a:p>
                <a:pPr marL="0" indent="0" algn="r" rtl="1">
                  <a:buNone/>
                </a:pPr>
                <a:r>
                  <a:rPr lang="ar-IQ" sz="1900" b="1" dirty="0"/>
                  <a:t> </a:t>
                </a:r>
                <a:r>
                  <a:rPr lang="ar-IQ" sz="1900" b="1" dirty="0" smtClean="0"/>
                  <a:t>                     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450000</a:t>
                </a:r>
                <a:r>
                  <a:rPr lang="ar-IQ" sz="1900" b="1" dirty="0" smtClean="0"/>
                  <a:t> الى حـــ/ الصندوق </a:t>
                </a:r>
              </a:p>
              <a:p>
                <a:pPr marL="0" indent="0" algn="r" rtl="1">
                  <a:buNone/>
                </a:pPr>
                <a:r>
                  <a:rPr lang="ar-IQ" sz="1900" b="1" dirty="0"/>
                  <a:t> </a:t>
                </a:r>
                <a:r>
                  <a:rPr lang="ar-IQ" sz="1900" b="1" dirty="0" smtClean="0"/>
                  <a:t>           عن دفع أجور عاملين واجور محل </a:t>
                </a:r>
              </a:p>
              <a:p>
                <a:pPr marL="0" indent="0" algn="r" rtl="1">
                  <a:buNone/>
                </a:pPr>
                <a:r>
                  <a:rPr lang="ar-IQ" sz="1900" b="1" dirty="0" smtClean="0"/>
                  <a:t>.................................................</a:t>
                </a:r>
              </a:p>
              <a:p>
                <a:pPr marL="0" indent="0" algn="r" rtl="1">
                  <a:buNone/>
                </a:pPr>
                <a:r>
                  <a:rPr lang="ar-IQ" sz="1900" b="1" dirty="0" smtClean="0"/>
                  <a:t>9- في 31 / 1 </a:t>
                </a:r>
              </a:p>
              <a:p>
                <a:pPr marL="0" indent="0" algn="r" rtl="1">
                  <a:buNone/>
                </a:pPr>
                <a:r>
                  <a:rPr lang="ar-IQ" sz="1900" b="1" dirty="0"/>
                  <a:t> </a:t>
                </a:r>
                <a:r>
                  <a:rPr lang="ar-IQ" sz="1900" b="1" dirty="0" smtClean="0"/>
                  <a:t>          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500000</a:t>
                </a:r>
                <a:r>
                  <a:rPr lang="ar-IQ" sz="1900" b="1" dirty="0" smtClean="0"/>
                  <a:t> × 6% </a:t>
                </a:r>
                <a:r>
                  <a:rPr lang="ar-IQ" sz="2000" b="1" dirty="0" smtClean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sz="2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ar-IQ" sz="2000" b="1" i="1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IQ" sz="1900" b="1" dirty="0" smtClean="0"/>
                  <a:t> =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2500</a:t>
                </a:r>
                <a:r>
                  <a:rPr lang="ar-IQ" sz="1900" b="1" dirty="0" smtClean="0"/>
                  <a:t> دينار    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الفائدة الشهرية التي تدفع كل شهر</a:t>
                </a:r>
              </a:p>
              <a:p>
                <a:pPr marL="0" indent="0" algn="r" rtl="1">
                  <a:buNone/>
                </a:pPr>
                <a:r>
                  <a:rPr lang="ar-IQ" sz="1900" b="1" dirty="0"/>
                  <a:t> </a:t>
                </a:r>
                <a:r>
                  <a:rPr lang="ar-IQ" sz="1900" b="1" dirty="0" smtClean="0"/>
                  <a:t>          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2500</a:t>
                </a:r>
                <a:r>
                  <a:rPr lang="ar-IQ" sz="1900" b="1" dirty="0" smtClean="0"/>
                  <a:t> من حــ/ فائدة القرض </a:t>
                </a:r>
              </a:p>
              <a:p>
                <a:pPr marL="0" indent="0" algn="r" rtl="1">
                  <a:buNone/>
                </a:pPr>
                <a:r>
                  <a:rPr lang="ar-IQ" sz="1900" b="1" dirty="0"/>
                  <a:t> </a:t>
                </a:r>
                <a:r>
                  <a:rPr lang="ar-IQ" sz="1900" b="1" dirty="0" smtClean="0"/>
                  <a:t>                          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2500</a:t>
                </a:r>
                <a:r>
                  <a:rPr lang="ar-IQ" sz="1900" b="1" dirty="0" smtClean="0"/>
                  <a:t> الى حـــ/ الصندوق </a:t>
                </a:r>
              </a:p>
              <a:p>
                <a:pPr marL="0" indent="0" algn="r" rtl="1">
                  <a:buNone/>
                </a:pPr>
                <a:r>
                  <a:rPr lang="ar-IQ" sz="1900" b="1" dirty="0"/>
                  <a:t>          عن سداد الدفعة الأولى من فائدة القرض </a:t>
                </a:r>
                <a:r>
                  <a:rPr lang="ar-IQ" sz="1900" b="1" dirty="0" smtClean="0"/>
                  <a:t>الى </a:t>
                </a:r>
                <a:r>
                  <a:rPr lang="ar-IQ" sz="1900" b="1" dirty="0"/>
                  <a:t>مصرف الرافدين </a:t>
                </a:r>
                <a:endParaRPr lang="ar-IQ" sz="1900" b="1" dirty="0" smtClean="0"/>
              </a:p>
              <a:p>
                <a:pPr marL="0" indent="0" algn="r" rtl="1">
                  <a:buNone/>
                </a:pPr>
                <a:r>
                  <a:rPr lang="ar-IQ" sz="1900" b="1" dirty="0" smtClean="0"/>
                  <a:t>...............................................</a:t>
                </a:r>
              </a:p>
              <a:p>
                <a:pPr algn="r" rtl="1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ar-IQ" sz="1900" b="1" dirty="0" smtClean="0"/>
                  <a:t>نلاحظ هنا بعد انتهاء الشهر الاول على استلام القرض من مصرف الرافدين تم سداد اول دفعة من الفائدة ، علما ان الفائدة الكلية السنوية هي (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500000</a:t>
                </a:r>
                <a:r>
                  <a:rPr lang="ar-IQ" sz="1900" b="1" dirty="0" smtClean="0"/>
                  <a:t> </a:t>
                </a:r>
                <a:r>
                  <a:rPr lang="ar-IQ" sz="1900" b="1" dirty="0"/>
                  <a:t>× 6</a:t>
                </a:r>
                <a:r>
                  <a:rPr lang="ar-IQ" sz="1900" b="1" dirty="0" smtClean="0"/>
                  <a:t>% ) = </a:t>
                </a:r>
                <a:r>
                  <a:rPr lang="ar-IQ" sz="1900" b="1" dirty="0" smtClean="0">
                    <a:solidFill>
                      <a:srgbClr val="FF0000"/>
                    </a:solidFill>
                  </a:rPr>
                  <a:t>30000</a:t>
                </a:r>
                <a:r>
                  <a:rPr lang="ar-IQ" sz="1900" b="1" dirty="0" smtClean="0"/>
                  <a:t>  دينار .</a:t>
                </a:r>
              </a:p>
              <a:p>
                <a:pPr algn="r" rtl="1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ar-IQ" sz="1900" b="1" dirty="0" smtClean="0">
                    <a:solidFill>
                      <a:srgbClr val="FF0000"/>
                    </a:solidFill>
                  </a:rPr>
                  <a:t>ويتم تسديد بقية دفعات الفائدة كل شهر لحين انتهاء مدة القرض وهي سنة . </a:t>
                </a:r>
                <a:endParaRPr lang="en-US" sz="19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16632"/>
                <a:ext cx="8291264" cy="6480720"/>
              </a:xfrm>
              <a:blipFill rotWithShape="1">
                <a:blip r:embed="rId2"/>
                <a:stretch>
                  <a:fillRect t="-470" r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7753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8291264" cy="6141296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endParaRPr lang="ar-IQ" sz="2000" b="1" dirty="0" smtClean="0"/>
          </a:p>
          <a:p>
            <a:pPr marL="0" indent="0" algn="just" rtl="1">
              <a:buNone/>
            </a:pPr>
            <a:r>
              <a:rPr lang="ar-IQ" sz="2000" b="1" dirty="0" smtClean="0"/>
              <a:t>تمرين ( 3 ) صفحة : 125 </a:t>
            </a:r>
          </a:p>
          <a:p>
            <a:pPr marL="0" indent="0" algn="just" rtl="1">
              <a:buNone/>
            </a:pPr>
            <a:r>
              <a:rPr lang="ar-IQ" sz="2000" b="1" dirty="0" smtClean="0"/>
              <a:t>في بداية السنة المالية للعام 2020 كانت ارصدة شركة محمد كالآتي : </a:t>
            </a:r>
          </a:p>
          <a:p>
            <a:pPr marL="0" indent="0" algn="just" rtl="1">
              <a:buNone/>
            </a:pPr>
            <a:r>
              <a:rPr lang="ar-IQ" sz="2000" b="1" dirty="0" smtClean="0">
                <a:solidFill>
                  <a:srgbClr val="FF0000"/>
                </a:solidFill>
              </a:rPr>
              <a:t>3800000</a:t>
            </a:r>
            <a:r>
              <a:rPr lang="ar-IQ" sz="2000" b="1" dirty="0" smtClean="0"/>
              <a:t>  صندوق ، </a:t>
            </a:r>
            <a:r>
              <a:rPr lang="ar-IQ" sz="2000" b="1" dirty="0" smtClean="0">
                <a:solidFill>
                  <a:srgbClr val="FF0000"/>
                </a:solidFill>
              </a:rPr>
              <a:t>800000</a:t>
            </a:r>
            <a:r>
              <a:rPr lang="ar-IQ" sz="2000" b="1" dirty="0" smtClean="0"/>
              <a:t>  مدينون ( احمد ) ، </a:t>
            </a:r>
            <a:r>
              <a:rPr lang="ar-IQ" sz="2000" b="1" dirty="0" smtClean="0">
                <a:solidFill>
                  <a:srgbClr val="FF0000"/>
                </a:solidFill>
              </a:rPr>
              <a:t>900000</a:t>
            </a:r>
            <a:r>
              <a:rPr lang="ar-IQ" sz="2000" b="1" dirty="0" smtClean="0"/>
              <a:t>  بضاعة ، </a:t>
            </a:r>
            <a:r>
              <a:rPr lang="ar-IQ" sz="2000" b="1" dirty="0" smtClean="0">
                <a:solidFill>
                  <a:srgbClr val="FF0000"/>
                </a:solidFill>
              </a:rPr>
              <a:t>200000</a:t>
            </a:r>
            <a:r>
              <a:rPr lang="ar-IQ" sz="2000" b="1" dirty="0" smtClean="0"/>
              <a:t> دائنون  ( أياد ) ، رأس المال ؟ ، وقد حصلت خلال العام العمليات الآتية :</a:t>
            </a:r>
          </a:p>
          <a:p>
            <a:pPr marL="0" indent="0" algn="just" rtl="1">
              <a:buNone/>
            </a:pPr>
            <a:r>
              <a:rPr lang="ar-IQ" sz="2000" b="1" dirty="0" smtClean="0"/>
              <a:t>1-   في 2 /  1   سدد احمد نصف مبلغ الدين المترتب عليه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2-   في 4 / 1   اشترى </a:t>
            </a:r>
            <a:r>
              <a:rPr lang="ar-IQ" sz="2000" b="1" dirty="0"/>
              <a:t>معدات من شركة دجلة بمبلغ ( </a:t>
            </a:r>
            <a:r>
              <a:rPr lang="ar-IQ" sz="2000" b="1" dirty="0">
                <a:solidFill>
                  <a:srgbClr val="FF0000"/>
                </a:solidFill>
              </a:rPr>
              <a:t>1000000</a:t>
            </a:r>
            <a:r>
              <a:rPr lang="ar-IQ" sz="2000" b="1" dirty="0"/>
              <a:t> ) دينار دفع خمسها نقدا والباقي على الحساب </a:t>
            </a:r>
            <a:r>
              <a:rPr lang="ar-IQ" sz="2000" b="1" dirty="0" smtClean="0"/>
              <a:t>.</a:t>
            </a:r>
          </a:p>
          <a:p>
            <a:pPr marL="0" indent="0" algn="just" rtl="1">
              <a:buNone/>
            </a:pPr>
            <a:r>
              <a:rPr lang="ar-IQ" sz="2000" b="1" dirty="0" smtClean="0"/>
              <a:t>3-   في 5 / 1   اشترى سيارة بمبلغ ( </a:t>
            </a:r>
            <a:r>
              <a:rPr lang="ar-IQ" sz="2000" b="1" dirty="0" smtClean="0">
                <a:solidFill>
                  <a:srgbClr val="FF0000"/>
                </a:solidFill>
              </a:rPr>
              <a:t>50000</a:t>
            </a:r>
            <a:r>
              <a:rPr lang="ar-IQ" sz="2000" b="1" dirty="0" smtClean="0"/>
              <a:t> ) دينار لاستعماله الشخصي نقدا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4-   في 10 / 1  قام بتحويل بعض الأثاث الذي قدر ثمنه بمبلغ ( </a:t>
            </a:r>
            <a:r>
              <a:rPr lang="ar-IQ" sz="2000" b="1" dirty="0" smtClean="0">
                <a:solidFill>
                  <a:srgbClr val="FF0000"/>
                </a:solidFill>
              </a:rPr>
              <a:t>300000</a:t>
            </a:r>
            <a:r>
              <a:rPr lang="ar-IQ" sz="2000" b="1" dirty="0" smtClean="0"/>
              <a:t> ) دينار من منزله الى مشروعه التجاري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5-   في 13 / 1  تم بيع بضاعة بمبلغ ( </a:t>
            </a:r>
            <a:r>
              <a:rPr lang="ar-IQ" sz="2000" b="1" dirty="0" smtClean="0">
                <a:solidFill>
                  <a:srgbClr val="FF0000"/>
                </a:solidFill>
              </a:rPr>
              <a:t>50000</a:t>
            </a:r>
            <a:r>
              <a:rPr lang="ar-IQ" sz="2000" b="1" dirty="0" smtClean="0"/>
              <a:t> ) دينار بالآجل الى علي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6-   في 17 / 1  تم شراء بضاعة من سمير بمبلغ ( </a:t>
            </a:r>
            <a:r>
              <a:rPr lang="ar-IQ" sz="2000" b="1" dirty="0" smtClean="0">
                <a:solidFill>
                  <a:srgbClr val="FF0000"/>
                </a:solidFill>
              </a:rPr>
              <a:t>30000</a:t>
            </a:r>
            <a:r>
              <a:rPr lang="ar-IQ" sz="2000" b="1" dirty="0" smtClean="0"/>
              <a:t> ) دينار بالآجل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7-   في 20 / 1 استلمت الشركة جميع مبالغ الدين المتبقي على أحمد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8-  في 23 / 1  قام محمد بزيادة رأسماله بمبلغ ( </a:t>
            </a:r>
            <a:r>
              <a:rPr lang="ar-IQ" sz="2000" b="1" dirty="0" smtClean="0">
                <a:solidFill>
                  <a:srgbClr val="FF0000"/>
                </a:solidFill>
              </a:rPr>
              <a:t>1000000</a:t>
            </a:r>
            <a:r>
              <a:rPr lang="ar-IQ" sz="2000" b="1" dirty="0" smtClean="0"/>
              <a:t> ) دينار نقدا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9-  في 27 / 1  اشترى بضاعة من سمير بمبلغ ( </a:t>
            </a:r>
            <a:r>
              <a:rPr lang="ar-IQ" sz="2000" b="1" dirty="0" smtClean="0">
                <a:solidFill>
                  <a:srgbClr val="FF0000"/>
                </a:solidFill>
              </a:rPr>
              <a:t>300000</a:t>
            </a:r>
            <a:r>
              <a:rPr lang="ar-IQ" sz="2000" b="1" dirty="0" smtClean="0"/>
              <a:t> ) دينار وقد دفع ثلث المبلغ نقدا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10- في 30 / 1  سدد محمد الديون المترتبة على أياد نقدا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11- في 2 / 2   قام محمد بسحب بضاعة الى حسابه الخاص قدرها ( </a:t>
            </a:r>
            <a:r>
              <a:rPr lang="ar-IQ" sz="2000" b="1" dirty="0" smtClean="0">
                <a:solidFill>
                  <a:srgbClr val="FF0000"/>
                </a:solidFill>
              </a:rPr>
              <a:t>250000</a:t>
            </a:r>
            <a:r>
              <a:rPr lang="ar-IQ" sz="2000" b="1" dirty="0" smtClean="0"/>
              <a:t> ) دينار وقد قدرت قيمتها بسعر البيع .</a:t>
            </a:r>
          </a:p>
          <a:p>
            <a:pPr marL="0" indent="0" algn="just" rtl="1">
              <a:buNone/>
            </a:pPr>
            <a:r>
              <a:rPr lang="ar-IQ" sz="2000" b="1" dirty="0" smtClean="0"/>
              <a:t>م / تسجيل القيود المحاسبية اللازمة </a:t>
            </a:r>
            <a:endParaRPr lang="ar-IQ" sz="2000" b="1" dirty="0"/>
          </a:p>
          <a:p>
            <a:pPr marL="0" indent="0" algn="r" rtl="1">
              <a:buNone/>
            </a:pPr>
            <a:endParaRPr lang="ar-IQ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333806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332656"/>
                <a:ext cx="8147248" cy="6141296"/>
              </a:xfrm>
            </p:spPr>
            <p:txBody>
              <a:bodyPr>
                <a:noAutofit/>
              </a:bodyPr>
              <a:lstStyle/>
              <a:p>
                <a:pPr marL="0" indent="0" algn="r" rtl="1">
                  <a:buNone/>
                </a:pPr>
                <a:r>
                  <a:rPr lang="ar-IQ" sz="1600" b="1" dirty="0" smtClean="0"/>
                  <a:t>الحل :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من مذكورين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3800000</a:t>
                </a:r>
                <a:r>
                  <a:rPr lang="ar-IQ" sz="1600" b="1" dirty="0" smtClean="0"/>
                  <a:t> حـــ/ صندوق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800000</a:t>
                </a:r>
                <a:r>
                  <a:rPr lang="ar-IQ" sz="1600" b="1" dirty="0" smtClean="0"/>
                  <a:t>  حـــــ/ مدينون ( احمد )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900000</a:t>
                </a:r>
                <a:r>
                  <a:rPr lang="ar-IQ" sz="1600" b="1" dirty="0" smtClean="0"/>
                  <a:t>  حـــــ/ بضاعة                            مجموع الموجودات – دائنون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  الى مذكورين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200000</a:t>
                </a:r>
                <a:r>
                  <a:rPr lang="ar-IQ" sz="1600" b="1" dirty="0" smtClean="0"/>
                  <a:t>    حــ/ دائنون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5300000</a:t>
                </a:r>
                <a:r>
                  <a:rPr lang="ar-IQ" sz="1600" b="1" dirty="0" smtClean="0"/>
                  <a:t>   حـــ/ رأس المال              (  5500000 – 200000 )   = 5300000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عن بدأ العمل التجاري للشركة </a:t>
                </a:r>
              </a:p>
              <a:p>
                <a:pPr marL="0" indent="0" algn="r" rtl="1">
                  <a:buNone/>
                </a:pPr>
                <a:r>
                  <a:rPr lang="ar-IQ" sz="1600" b="1" dirty="0" smtClean="0"/>
                  <a:t>........................................................................</a:t>
                </a:r>
              </a:p>
              <a:p>
                <a:pPr marL="0" indent="0" algn="r" rtl="1">
                  <a:buNone/>
                </a:pPr>
                <a:r>
                  <a:rPr lang="ar-IQ" sz="1600" b="1" dirty="0" smtClean="0"/>
                  <a:t>1- في 2 / 1     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400000</a:t>
                </a:r>
                <a:r>
                  <a:rPr lang="ar-IQ" sz="1600" b="1" dirty="0" smtClean="0"/>
                  <a:t>  من حــ/ الصندوق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                             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400000</a:t>
                </a:r>
                <a:r>
                  <a:rPr lang="ar-IQ" sz="1600" b="1" dirty="0" smtClean="0"/>
                  <a:t> الى حــ/ المدينون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    عن استلام نصف ما بذمة المدينون ( احمد )</a:t>
                </a:r>
              </a:p>
              <a:p>
                <a:pPr marL="0" indent="0" algn="r" rtl="1">
                  <a:buNone/>
                </a:pPr>
                <a:r>
                  <a:rPr lang="ar-IQ" sz="1600" b="1" dirty="0" smtClean="0"/>
                  <a:t>........................................................................</a:t>
                </a:r>
              </a:p>
              <a:p>
                <a:pPr marL="0" indent="0" algn="r" rtl="1">
                  <a:buNone/>
                </a:pPr>
                <a:r>
                  <a:rPr lang="ar-IQ" sz="1600" b="1" dirty="0" smtClean="0"/>
                  <a:t>2-  في 4 / 1               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1000000</a:t>
                </a:r>
                <a:r>
                  <a:rPr lang="ar-IQ" sz="1600" b="1" dirty="0" smtClean="0"/>
                  <a:t> </a:t>
                </a:r>
                <a:r>
                  <a:rPr lang="ar-IQ" sz="1600" dirty="0" smtClean="0"/>
                  <a:t>×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ar-IQ" sz="1600" b="1" dirty="0" smtClean="0"/>
                  <a:t> = 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200000</a:t>
                </a:r>
                <a:r>
                  <a:rPr lang="ar-IQ" sz="1600" b="1" dirty="0" smtClean="0"/>
                  <a:t> دينار   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1000000</a:t>
                </a:r>
                <a:r>
                  <a:rPr lang="ar-IQ" sz="1600" b="1" dirty="0" smtClean="0"/>
                  <a:t> من حـــ/ المعدات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            الى مذكورين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         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200000</a:t>
                </a:r>
                <a:r>
                  <a:rPr lang="ar-IQ" sz="1600" b="1" dirty="0" smtClean="0"/>
                  <a:t> حــ/ الصندوق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                   </a:t>
                </a:r>
                <a:r>
                  <a:rPr lang="ar-IQ" sz="1600" b="1" dirty="0" smtClean="0">
                    <a:solidFill>
                      <a:srgbClr val="FF0000"/>
                    </a:solidFill>
                  </a:rPr>
                  <a:t>800000</a:t>
                </a:r>
                <a:r>
                  <a:rPr lang="ar-IQ" sz="1600" b="1" dirty="0" smtClean="0"/>
                  <a:t> حــ/ دائنون </a:t>
                </a:r>
              </a:p>
              <a:p>
                <a:pPr marL="0" indent="0" algn="r" rtl="1">
                  <a:buNone/>
                </a:pPr>
                <a:r>
                  <a:rPr lang="ar-IQ" sz="1600" b="1" dirty="0"/>
                  <a:t> </a:t>
                </a:r>
                <a:r>
                  <a:rPr lang="ar-IQ" sz="1600" b="1" dirty="0" smtClean="0"/>
                  <a:t>  </a:t>
                </a:r>
                <a:endParaRPr lang="ar-IQ" sz="1600" b="1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332656"/>
                <a:ext cx="8147248" cy="6141296"/>
              </a:xfrm>
              <a:blipFill rotWithShape="1">
                <a:blip r:embed="rId2"/>
                <a:stretch>
                  <a:fillRect t="-298" r="-449" b="-10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رابط كسهم مستقيم 3"/>
          <p:cNvCxnSpPr/>
          <p:nvPr/>
        </p:nvCxnSpPr>
        <p:spPr>
          <a:xfrm flipH="1">
            <a:off x="5292080" y="27809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flipV="1">
            <a:off x="4696650" y="191683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V="1">
            <a:off x="3635896" y="1916832"/>
            <a:ext cx="0" cy="651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4696650" y="105273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H="1">
            <a:off x="4701716" y="1051284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6876256" y="5157192"/>
            <a:ext cx="5799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5652120" y="1745702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V="1">
            <a:off x="5652120" y="819460"/>
            <a:ext cx="0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5652120" y="831467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114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16632"/>
            <a:ext cx="8147248" cy="6141296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1800" b="1" dirty="0" smtClean="0"/>
              <a:t>3- في 5 / 1             </a:t>
            </a:r>
            <a:r>
              <a:rPr lang="ar-IQ" sz="1800" b="1" dirty="0" smtClean="0">
                <a:solidFill>
                  <a:srgbClr val="FF0000"/>
                </a:solidFill>
              </a:rPr>
              <a:t>50000</a:t>
            </a:r>
            <a:r>
              <a:rPr lang="ar-IQ" sz="1800" b="1" dirty="0" smtClean="0"/>
              <a:t> من حـــ/  مسحوبات شخصية </a:t>
            </a:r>
          </a:p>
          <a:p>
            <a:pPr marL="0" indent="0" algn="r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50000</a:t>
            </a:r>
            <a:r>
              <a:rPr lang="ar-IQ" sz="1800" b="1" dirty="0" smtClean="0"/>
              <a:t> الى حــ/ الصندوق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عن سحب صاحب الشركة مبلغ نقدا لأغراضه الشخصية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 smtClean="0"/>
              <a:t>...........................................................</a:t>
            </a:r>
          </a:p>
          <a:p>
            <a:pPr marL="0" indent="0" algn="r" rtl="1">
              <a:buNone/>
            </a:pPr>
            <a:r>
              <a:rPr lang="ar-IQ" sz="1800" b="1" dirty="0" smtClean="0"/>
              <a:t>4- في 10 / 1            </a:t>
            </a:r>
            <a:r>
              <a:rPr lang="ar-IQ" sz="1800" b="1" dirty="0" smtClean="0">
                <a:solidFill>
                  <a:srgbClr val="FF0000"/>
                </a:solidFill>
              </a:rPr>
              <a:t>300000</a:t>
            </a:r>
            <a:r>
              <a:rPr lang="ar-IQ" sz="1800" b="1" dirty="0" smtClean="0"/>
              <a:t> من حـــ/ الأثاث </a:t>
            </a:r>
          </a:p>
          <a:p>
            <a:pPr marL="0" indent="0" algn="r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300000</a:t>
            </a:r>
            <a:r>
              <a:rPr lang="ar-IQ" sz="1800" b="1" dirty="0" smtClean="0"/>
              <a:t> الى حــ/ رأس المال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عن زيادة رأس المال بتحويل اثاث الى الشركة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 smtClean="0"/>
              <a:t>..........................................................</a:t>
            </a:r>
          </a:p>
          <a:p>
            <a:pPr marL="0" indent="0" algn="r" rtl="1">
              <a:buNone/>
            </a:pPr>
            <a:r>
              <a:rPr lang="ar-IQ" sz="1800" b="1" dirty="0" smtClean="0"/>
              <a:t>5- في 13 / 1           </a:t>
            </a:r>
            <a:r>
              <a:rPr lang="ar-IQ" sz="1800" b="1" dirty="0" smtClean="0">
                <a:solidFill>
                  <a:srgbClr val="FF0000"/>
                </a:solidFill>
              </a:rPr>
              <a:t>50000</a:t>
            </a:r>
            <a:r>
              <a:rPr lang="ar-IQ" sz="1800" b="1" dirty="0" smtClean="0"/>
              <a:t> من حــ/ المدينون ( علي ) </a:t>
            </a:r>
          </a:p>
          <a:p>
            <a:pPr marL="0" indent="0" algn="r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50000</a:t>
            </a:r>
            <a:r>
              <a:rPr lang="ar-IQ" sz="1800" b="1" dirty="0" smtClean="0"/>
              <a:t> الى حـــ/ المبيعات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عن بيع بضاعة بالأجل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 smtClean="0"/>
              <a:t>........................................................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6- في 17 / 1       </a:t>
            </a:r>
            <a:r>
              <a:rPr lang="ar-IQ" sz="1800" b="1" dirty="0" smtClean="0">
                <a:solidFill>
                  <a:srgbClr val="FF0000"/>
                </a:solidFill>
              </a:rPr>
              <a:t>30000</a:t>
            </a:r>
            <a:r>
              <a:rPr lang="ar-IQ" sz="1800" b="1" dirty="0" smtClean="0"/>
              <a:t> من حـــ/ المشتريات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30000</a:t>
            </a:r>
            <a:r>
              <a:rPr lang="ar-IQ" sz="1800" b="1" dirty="0" smtClean="0"/>
              <a:t> الى حـــ/ الدائنون ( سمير )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عن شراء بضاعة بالآجل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 smtClean="0"/>
              <a:t>........................................................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 smtClean="0"/>
              <a:t>7- في 20 / 1       </a:t>
            </a:r>
            <a:r>
              <a:rPr lang="ar-IQ" sz="1800" b="1" dirty="0" smtClean="0">
                <a:solidFill>
                  <a:srgbClr val="FF0000"/>
                </a:solidFill>
              </a:rPr>
              <a:t>400000</a:t>
            </a:r>
            <a:r>
              <a:rPr lang="ar-IQ" sz="1800" b="1" dirty="0" smtClean="0"/>
              <a:t> من حـــ/ الصندوق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400000</a:t>
            </a:r>
            <a:r>
              <a:rPr lang="ar-IQ" sz="1800" b="1" dirty="0" smtClean="0"/>
              <a:t> الى حـــ/ المدينون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عن استلام ما بذمة المدينون ( احمد )  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........................................................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 smtClean="0"/>
              <a:t>8- في 23 / 1      </a:t>
            </a:r>
            <a:r>
              <a:rPr lang="ar-IQ" sz="1800" b="1" dirty="0" smtClean="0">
                <a:solidFill>
                  <a:srgbClr val="FF0000"/>
                </a:solidFill>
              </a:rPr>
              <a:t>1000000</a:t>
            </a:r>
            <a:r>
              <a:rPr lang="ar-IQ" sz="1800" b="1" dirty="0" smtClean="0"/>
              <a:t> من حـــ/ الصندوق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1000000</a:t>
            </a:r>
            <a:r>
              <a:rPr lang="ar-IQ" sz="1800" b="1" dirty="0" smtClean="0"/>
              <a:t> الى حـــ/ رأس المال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عن زيادة رأس المال نقدا </a:t>
            </a:r>
          </a:p>
        </p:txBody>
      </p:sp>
    </p:spTree>
    <p:extLst>
      <p:ext uri="{BB962C8B-B14F-4D97-AF65-F5344CB8AC3E}">
        <p14:creationId xmlns:p14="http://schemas.microsoft.com/office/powerpoint/2010/main" val="7071606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44000" cy="6515984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1800" b="1" dirty="0" smtClean="0"/>
              <a:t>9- في 27 / 1         </a:t>
            </a:r>
            <a:r>
              <a:rPr lang="ar-IQ" sz="1800" b="1" dirty="0" smtClean="0">
                <a:solidFill>
                  <a:srgbClr val="FF0000"/>
                </a:solidFill>
              </a:rPr>
              <a:t>300000</a:t>
            </a:r>
            <a:r>
              <a:rPr lang="ar-IQ" sz="1800" b="1" dirty="0" smtClean="0"/>
              <a:t> من حـــ/ مشتريات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الى مذكورين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100000</a:t>
            </a:r>
            <a:r>
              <a:rPr lang="ar-IQ" sz="1800" b="1" dirty="0" smtClean="0"/>
              <a:t> حـــ/ الصندوق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200000</a:t>
            </a:r>
            <a:r>
              <a:rPr lang="ar-IQ" sz="1800" b="1" dirty="0" smtClean="0"/>
              <a:t> حـــ/ دائنون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عن شراء بضاعة بالآجل وعلى الحساب </a:t>
            </a:r>
          </a:p>
          <a:p>
            <a:pPr marL="0" indent="0" algn="just" rtl="1">
              <a:buNone/>
            </a:pPr>
            <a:r>
              <a:rPr lang="ar-IQ" sz="1800" b="1" dirty="0" smtClean="0"/>
              <a:t>.................................................................</a:t>
            </a:r>
          </a:p>
          <a:p>
            <a:pPr marL="0" indent="0" algn="just" rtl="1">
              <a:buNone/>
            </a:pPr>
            <a:r>
              <a:rPr lang="ar-IQ" sz="1800" b="1" dirty="0" smtClean="0"/>
              <a:t>10- في 30 / 1       </a:t>
            </a:r>
            <a:r>
              <a:rPr lang="ar-IQ" sz="1800" b="1" dirty="0" smtClean="0">
                <a:solidFill>
                  <a:srgbClr val="FF0000"/>
                </a:solidFill>
              </a:rPr>
              <a:t>200000</a:t>
            </a:r>
            <a:r>
              <a:rPr lang="ar-IQ" sz="1800" b="1" dirty="0" smtClean="0"/>
              <a:t>  من حـــ/ دائنون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200000</a:t>
            </a:r>
            <a:r>
              <a:rPr lang="ar-IQ" sz="1800" b="1" dirty="0" smtClean="0"/>
              <a:t> الى حـــ/ الصندوق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عن تسديد ما بذمة الشركة الى الدائنون ( اياد ) </a:t>
            </a:r>
          </a:p>
          <a:p>
            <a:pPr marL="0" indent="0" algn="just" rtl="1">
              <a:buNone/>
            </a:pPr>
            <a:r>
              <a:rPr lang="ar-IQ" sz="1800" b="1" dirty="0" smtClean="0"/>
              <a:t>................................................................</a:t>
            </a:r>
          </a:p>
          <a:p>
            <a:pPr marL="0" indent="0" algn="just" rtl="1">
              <a:buNone/>
            </a:pPr>
            <a:r>
              <a:rPr lang="ar-IQ" sz="1800" b="1" dirty="0" smtClean="0"/>
              <a:t>11- في 2 / 2          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250000</a:t>
            </a:r>
            <a:r>
              <a:rPr lang="ar-IQ" sz="1800" b="1" dirty="0" smtClean="0"/>
              <a:t> من حــ/ مسحوبات شخصية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250000</a:t>
            </a:r>
            <a:r>
              <a:rPr lang="ar-IQ" sz="1800" b="1" dirty="0" smtClean="0"/>
              <a:t> الى حــ/ المبيعات</a:t>
            </a:r>
          </a:p>
          <a:p>
            <a:pPr marL="0" indent="0" algn="just" rtl="1">
              <a:buNone/>
            </a:pPr>
            <a:r>
              <a:rPr lang="ar-IQ" sz="1800" b="1" dirty="0" smtClean="0"/>
              <a:t>          عن سحب صاحب الشركة بضاعة الى حسابه الشخصي قيمت بسعر البيع </a:t>
            </a:r>
          </a:p>
          <a:p>
            <a:pPr marL="0" indent="0" algn="just" rtl="1">
              <a:buNone/>
            </a:pPr>
            <a:r>
              <a:rPr lang="ar-IQ" sz="1800" b="1" dirty="0" smtClean="0"/>
              <a:t>................................................................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لو كانت البضاعة التي سحبها في الفقرة (11 ) أعلاه بسعر التكلفة او سعر الشراء يكون القيد :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250000</a:t>
            </a:r>
            <a:r>
              <a:rPr lang="ar-IQ" sz="1800" b="1" dirty="0" smtClean="0"/>
              <a:t> من حـــ/ المسحوبات الشخصية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250000</a:t>
            </a:r>
            <a:r>
              <a:rPr lang="ar-IQ" sz="1800" b="1" dirty="0" smtClean="0"/>
              <a:t> الى حـــ/ المشتريات </a:t>
            </a:r>
          </a:p>
        </p:txBody>
      </p:sp>
    </p:spTree>
    <p:extLst>
      <p:ext uri="{BB962C8B-B14F-4D97-AF65-F5344CB8AC3E}">
        <p14:creationId xmlns:p14="http://schemas.microsoft.com/office/powerpoint/2010/main" val="1035651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sz="1800" b="1" dirty="0" smtClean="0"/>
              <a:t>تمرين</a:t>
            </a:r>
            <a:r>
              <a:rPr lang="ar-IQ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IQ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( 5 ) صفحة 127 </a:t>
            </a:r>
          </a:p>
          <a:p>
            <a:pPr marL="0" indent="0" algn="just" rtl="1">
              <a:buNone/>
            </a:pPr>
            <a:r>
              <a:rPr lang="ar-IQ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IQ" sz="1800" b="1" dirty="0"/>
              <a:t>في بداية السنة المالية للعام 2020  </a:t>
            </a:r>
            <a:r>
              <a:rPr lang="ar-IQ" sz="1800" b="1" dirty="0" smtClean="0"/>
              <a:t>بدأت شركة عامر بالأرصدة الآتية : </a:t>
            </a:r>
            <a:endParaRPr lang="ar-IQ" sz="1800" b="1" dirty="0"/>
          </a:p>
          <a:p>
            <a:pPr marL="0" indent="0" algn="just" rtl="1">
              <a:buNone/>
            </a:pPr>
            <a:r>
              <a:rPr lang="ar-IQ" sz="1800" b="1" dirty="0" smtClean="0">
                <a:solidFill>
                  <a:srgbClr val="FF0000"/>
                </a:solidFill>
              </a:rPr>
              <a:t>2000000</a:t>
            </a:r>
            <a:r>
              <a:rPr lang="ar-IQ" sz="1800" b="1" dirty="0" smtClean="0"/>
              <a:t>  </a:t>
            </a:r>
            <a:r>
              <a:rPr lang="ar-IQ" sz="1800" b="1" dirty="0"/>
              <a:t>صندوق ، </a:t>
            </a:r>
            <a:r>
              <a:rPr lang="ar-IQ" sz="1800" b="1" dirty="0" smtClean="0">
                <a:solidFill>
                  <a:srgbClr val="FF0000"/>
                </a:solidFill>
              </a:rPr>
              <a:t>500000</a:t>
            </a:r>
            <a:r>
              <a:rPr lang="ar-IQ" sz="1800" b="1" dirty="0" smtClean="0"/>
              <a:t>  </a:t>
            </a:r>
            <a:r>
              <a:rPr lang="ar-IQ" sz="1800" b="1" dirty="0"/>
              <a:t>مدينون ( </a:t>
            </a:r>
            <a:r>
              <a:rPr lang="ar-IQ" sz="1800" b="1" dirty="0" smtClean="0"/>
              <a:t>جاسم) </a:t>
            </a:r>
            <a:r>
              <a:rPr lang="ar-IQ" sz="1800" b="1" dirty="0"/>
              <a:t>، </a:t>
            </a:r>
            <a:r>
              <a:rPr lang="ar-IQ" sz="1800" b="1" dirty="0" smtClean="0">
                <a:solidFill>
                  <a:srgbClr val="FF0000"/>
                </a:solidFill>
              </a:rPr>
              <a:t>2500000</a:t>
            </a:r>
            <a:r>
              <a:rPr lang="ar-IQ" sz="1800" b="1" dirty="0" smtClean="0"/>
              <a:t>  </a:t>
            </a:r>
            <a:r>
              <a:rPr lang="ar-IQ" sz="1800" b="1" dirty="0"/>
              <a:t>بضاعة </a:t>
            </a:r>
            <a:r>
              <a:rPr lang="ar-IQ" sz="1800" b="1" dirty="0" smtClean="0"/>
              <a:t>، </a:t>
            </a:r>
            <a:r>
              <a:rPr lang="ar-IQ" sz="1800" b="1" dirty="0" smtClean="0">
                <a:solidFill>
                  <a:srgbClr val="FF0000"/>
                </a:solidFill>
              </a:rPr>
              <a:t>10.000.000</a:t>
            </a:r>
            <a:r>
              <a:rPr lang="ar-IQ" sz="1800" b="1" dirty="0" smtClean="0"/>
              <a:t> مباني ،        ؟؟ اثاث  ،  </a:t>
            </a:r>
            <a:r>
              <a:rPr lang="ar-IQ" sz="1800" b="1" dirty="0" smtClean="0">
                <a:solidFill>
                  <a:srgbClr val="FF0000"/>
                </a:solidFill>
              </a:rPr>
              <a:t>1500000</a:t>
            </a:r>
            <a:r>
              <a:rPr lang="ar-IQ" sz="1800" b="1" dirty="0" smtClean="0"/>
              <a:t> </a:t>
            </a:r>
            <a:r>
              <a:rPr lang="ar-IQ" sz="1800" b="1" dirty="0"/>
              <a:t>دائنون </a:t>
            </a:r>
            <a:r>
              <a:rPr lang="ar-IQ" sz="1800" b="1" dirty="0" smtClean="0"/>
              <a:t> </a:t>
            </a:r>
            <a:r>
              <a:rPr lang="ar-IQ" sz="1800" b="1" dirty="0"/>
              <a:t>( </a:t>
            </a:r>
            <a:r>
              <a:rPr lang="ar-IQ" sz="1800" b="1" dirty="0" smtClean="0"/>
              <a:t>سامر) </a:t>
            </a:r>
            <a:r>
              <a:rPr lang="ar-IQ" sz="1800" b="1" dirty="0"/>
              <a:t>، </a:t>
            </a:r>
            <a:r>
              <a:rPr lang="ar-IQ" sz="1800" b="1" dirty="0" smtClean="0">
                <a:solidFill>
                  <a:srgbClr val="FF0000"/>
                </a:solidFill>
              </a:rPr>
              <a:t>16000000</a:t>
            </a:r>
            <a:r>
              <a:rPr lang="ar-IQ" sz="1800" b="1" dirty="0" smtClean="0"/>
              <a:t> رأس </a:t>
            </a:r>
            <a:r>
              <a:rPr lang="ar-IQ" sz="1800" b="1" dirty="0"/>
              <a:t>المال ؟ ، وقد حصلت خلال العام العمليات الآتية :</a:t>
            </a:r>
          </a:p>
          <a:p>
            <a:pPr marL="0" indent="0" algn="just" rtl="1">
              <a:buNone/>
            </a:pPr>
            <a:r>
              <a:rPr lang="ar-IQ" sz="1800" b="1" dirty="0"/>
              <a:t>1-   في </a:t>
            </a:r>
            <a:r>
              <a:rPr lang="ar-IQ" sz="1800" b="1" dirty="0" smtClean="0"/>
              <a:t>4 </a:t>
            </a:r>
            <a:r>
              <a:rPr lang="ar-IQ" sz="1800" b="1" dirty="0"/>
              <a:t>/  1   </a:t>
            </a:r>
            <a:r>
              <a:rPr lang="ar-IQ" sz="1800" b="1" dirty="0" smtClean="0"/>
              <a:t>اقترض محمد من مصرف الرشيد قرض بمبلغ ( </a:t>
            </a:r>
            <a:r>
              <a:rPr lang="ar-IQ" sz="1800" b="1" dirty="0" smtClean="0">
                <a:solidFill>
                  <a:srgbClr val="FF0000"/>
                </a:solidFill>
              </a:rPr>
              <a:t>1000000</a:t>
            </a:r>
            <a:r>
              <a:rPr lang="ar-IQ" sz="1800" b="1" dirty="0" smtClean="0"/>
              <a:t>) دينار أودعه في الصندوق  بفائدة  6% سنويا تدفع مقدما عند الاقتراض .</a:t>
            </a:r>
            <a:endParaRPr lang="ar-IQ" sz="1800" b="1" dirty="0"/>
          </a:p>
          <a:p>
            <a:pPr marL="0" indent="0" algn="just" rtl="1">
              <a:buNone/>
            </a:pPr>
            <a:r>
              <a:rPr lang="ar-IQ" sz="1800" b="1" dirty="0"/>
              <a:t>2-   في </a:t>
            </a:r>
            <a:r>
              <a:rPr lang="ar-IQ" sz="1800" b="1" dirty="0" smtClean="0"/>
              <a:t>9 </a:t>
            </a:r>
            <a:r>
              <a:rPr lang="ar-IQ" sz="1800" b="1" dirty="0"/>
              <a:t>/ 1  </a:t>
            </a:r>
            <a:r>
              <a:rPr lang="ar-IQ" sz="1800" b="1" dirty="0" smtClean="0"/>
              <a:t>   قرر محمد تحويل ربع قيمة الأثاث لاستعماله الشخصي ، كما وسحب مبلغ (</a:t>
            </a:r>
            <a:r>
              <a:rPr lang="ar-IQ" sz="1800" b="1" dirty="0" smtClean="0">
                <a:solidFill>
                  <a:srgbClr val="FF0000"/>
                </a:solidFill>
              </a:rPr>
              <a:t>250000</a:t>
            </a:r>
            <a:r>
              <a:rPr lang="ar-IQ" sz="1800" b="1" dirty="0" smtClean="0"/>
              <a:t> ) دينار نقدا وبضاعة بمبلغ ( </a:t>
            </a:r>
            <a:r>
              <a:rPr lang="ar-IQ" sz="1800" b="1" dirty="0" smtClean="0">
                <a:solidFill>
                  <a:srgbClr val="FF0000"/>
                </a:solidFill>
              </a:rPr>
              <a:t>40000</a:t>
            </a:r>
            <a:r>
              <a:rPr lang="ar-IQ" sz="1800" b="1" dirty="0" smtClean="0"/>
              <a:t> ) دينار قدرت بسعر البيع لاستعماله الشخصي أيضا .</a:t>
            </a:r>
            <a:endParaRPr lang="ar-IQ" sz="1800" b="1" dirty="0"/>
          </a:p>
          <a:p>
            <a:pPr marL="0" indent="0" algn="just" rtl="1">
              <a:buNone/>
            </a:pPr>
            <a:r>
              <a:rPr lang="ar-IQ" sz="1800" b="1" dirty="0"/>
              <a:t>3-   في </a:t>
            </a:r>
            <a:r>
              <a:rPr lang="ar-IQ" sz="1800" b="1" dirty="0" smtClean="0"/>
              <a:t>11 </a:t>
            </a:r>
            <a:r>
              <a:rPr lang="ar-IQ" sz="1800" b="1" dirty="0"/>
              <a:t>/ 1   </a:t>
            </a:r>
            <a:r>
              <a:rPr lang="ar-IQ" sz="1800" b="1" dirty="0" smtClean="0"/>
              <a:t>اقترض من مصرف الرافدين قرض بمبلغ ( </a:t>
            </a:r>
            <a:r>
              <a:rPr lang="ar-IQ" sz="1800" b="1" dirty="0" smtClean="0">
                <a:solidFill>
                  <a:srgbClr val="FF0000"/>
                </a:solidFill>
              </a:rPr>
              <a:t>500000</a:t>
            </a:r>
            <a:r>
              <a:rPr lang="ar-IQ" sz="1800" b="1" dirty="0" smtClean="0"/>
              <a:t> ) دينار أودعه في الصندوق بفائدة 6% تدفع كل شهر بعد الاقتراض .</a:t>
            </a:r>
            <a:endParaRPr lang="ar-IQ" sz="1800" b="1" dirty="0"/>
          </a:p>
          <a:p>
            <a:pPr marL="0" indent="0" algn="just" rtl="1">
              <a:buNone/>
            </a:pPr>
            <a:r>
              <a:rPr lang="ar-IQ" sz="1800" b="1" dirty="0"/>
              <a:t>4-   في </a:t>
            </a:r>
            <a:r>
              <a:rPr lang="ar-IQ" sz="1800" b="1" dirty="0" smtClean="0"/>
              <a:t>15 </a:t>
            </a:r>
            <a:r>
              <a:rPr lang="ar-IQ" sz="1800" b="1" dirty="0"/>
              <a:t>/ 1  </a:t>
            </a:r>
            <a:r>
              <a:rPr lang="ar-IQ" sz="1800" b="1" dirty="0" smtClean="0"/>
              <a:t>  قام بزيادة رأسماله بمبلغ ( </a:t>
            </a:r>
            <a:r>
              <a:rPr lang="ar-IQ" sz="1800" b="1" dirty="0" smtClean="0">
                <a:solidFill>
                  <a:srgbClr val="FF0000"/>
                </a:solidFill>
              </a:rPr>
              <a:t>1000000</a:t>
            </a:r>
            <a:r>
              <a:rPr lang="ar-IQ" sz="1800" b="1" dirty="0" smtClean="0"/>
              <a:t> ) دينار نقدا .  </a:t>
            </a:r>
          </a:p>
          <a:p>
            <a:pPr marL="0" indent="0" algn="just" rtl="1">
              <a:buNone/>
            </a:pPr>
            <a:r>
              <a:rPr lang="ar-IQ" sz="1800" b="1" dirty="0" smtClean="0"/>
              <a:t>5-   </a:t>
            </a:r>
            <a:r>
              <a:rPr lang="ar-IQ" sz="1800" b="1" dirty="0"/>
              <a:t>في </a:t>
            </a:r>
            <a:r>
              <a:rPr lang="ar-IQ" sz="1800" b="1" dirty="0" smtClean="0"/>
              <a:t>22 </a:t>
            </a:r>
            <a:r>
              <a:rPr lang="ar-IQ" sz="1800" b="1" dirty="0"/>
              <a:t>/ </a:t>
            </a:r>
            <a:r>
              <a:rPr lang="ar-IQ" sz="1800" b="1" dirty="0" smtClean="0"/>
              <a:t>1    باع بضاعة الى عمر بمبلغ ( </a:t>
            </a:r>
            <a:r>
              <a:rPr lang="ar-IQ" sz="1800" b="1" dirty="0" smtClean="0">
                <a:solidFill>
                  <a:srgbClr val="FF0000"/>
                </a:solidFill>
              </a:rPr>
              <a:t>400000</a:t>
            </a:r>
            <a:r>
              <a:rPr lang="ar-IQ" sz="1800" b="1" dirty="0" smtClean="0"/>
              <a:t> ) دينار نقدا .</a:t>
            </a:r>
            <a:endParaRPr lang="ar-IQ" sz="1800" b="1" dirty="0"/>
          </a:p>
          <a:p>
            <a:pPr marL="0" indent="0" algn="just" rtl="1">
              <a:buNone/>
            </a:pPr>
            <a:r>
              <a:rPr lang="ar-IQ" sz="1800" b="1" dirty="0"/>
              <a:t>6-   في </a:t>
            </a:r>
            <a:r>
              <a:rPr lang="ar-IQ" sz="1800" b="1" dirty="0" smtClean="0"/>
              <a:t>24/ </a:t>
            </a:r>
            <a:r>
              <a:rPr lang="ar-IQ" sz="1800" b="1" dirty="0"/>
              <a:t>1  </a:t>
            </a:r>
            <a:r>
              <a:rPr lang="ar-IQ" sz="1800" b="1" dirty="0" smtClean="0"/>
              <a:t>   باع بضاعة الى عادل بمبلغ ( </a:t>
            </a:r>
            <a:r>
              <a:rPr lang="ar-IQ" sz="1800" b="1" dirty="0" smtClean="0">
                <a:solidFill>
                  <a:srgbClr val="FF0000"/>
                </a:solidFill>
              </a:rPr>
              <a:t>200000</a:t>
            </a:r>
            <a:r>
              <a:rPr lang="ar-IQ" sz="1800" b="1" dirty="0" smtClean="0"/>
              <a:t> ) دينار بالآجل .</a:t>
            </a:r>
          </a:p>
          <a:p>
            <a:pPr marL="0" indent="0" algn="just" rtl="1">
              <a:buNone/>
            </a:pPr>
            <a:r>
              <a:rPr lang="ar-IQ" sz="1800" b="1" dirty="0" smtClean="0"/>
              <a:t>7-   </a:t>
            </a:r>
            <a:r>
              <a:rPr lang="ar-IQ" sz="1800" b="1" dirty="0"/>
              <a:t>في </a:t>
            </a:r>
            <a:r>
              <a:rPr lang="ar-IQ" sz="1800" b="1" dirty="0" smtClean="0"/>
              <a:t>28 </a:t>
            </a:r>
            <a:r>
              <a:rPr lang="ar-IQ" sz="1800" b="1" dirty="0"/>
              <a:t>/ </a:t>
            </a:r>
            <a:r>
              <a:rPr lang="ar-IQ" sz="1800" b="1" dirty="0" smtClean="0"/>
              <a:t>1  اشترى بضاعة من وجيه بمبلغ ( </a:t>
            </a:r>
            <a:r>
              <a:rPr lang="ar-IQ" sz="1800" b="1" dirty="0" smtClean="0">
                <a:solidFill>
                  <a:srgbClr val="FF0000"/>
                </a:solidFill>
              </a:rPr>
              <a:t>250000</a:t>
            </a:r>
            <a:r>
              <a:rPr lang="ar-IQ" sz="1800" b="1" dirty="0" smtClean="0"/>
              <a:t> ) دينار دفع ( </a:t>
            </a:r>
            <a:r>
              <a:rPr lang="ar-IQ" sz="1800" b="1" dirty="0" smtClean="0">
                <a:solidFill>
                  <a:srgbClr val="FF0000"/>
                </a:solidFill>
              </a:rPr>
              <a:t>50000</a:t>
            </a:r>
            <a:r>
              <a:rPr lang="ar-IQ" sz="1800" b="1" dirty="0" smtClean="0"/>
              <a:t> ) دينار نقدا والباقي على الحساب .</a:t>
            </a:r>
            <a:endParaRPr lang="ar-IQ" sz="1800" b="1" dirty="0"/>
          </a:p>
          <a:p>
            <a:pPr marL="0" indent="0" algn="just" rtl="1">
              <a:buNone/>
            </a:pPr>
            <a:r>
              <a:rPr lang="ar-IQ" sz="1800" b="1" dirty="0"/>
              <a:t>8-  في </a:t>
            </a:r>
            <a:r>
              <a:rPr lang="ar-IQ" sz="1800" b="1" dirty="0" smtClean="0"/>
              <a:t>29 </a:t>
            </a:r>
            <a:r>
              <a:rPr lang="ar-IQ" sz="1800" b="1" dirty="0"/>
              <a:t>/ 1  </a:t>
            </a:r>
            <a:r>
              <a:rPr lang="ar-IQ" sz="1800" b="1" dirty="0" smtClean="0"/>
              <a:t> دفع أجور العاملين وإيجار المحل بمبلغ ( </a:t>
            </a:r>
            <a:r>
              <a:rPr lang="ar-IQ" sz="1800" b="1" dirty="0" smtClean="0">
                <a:solidFill>
                  <a:srgbClr val="FF0000"/>
                </a:solidFill>
              </a:rPr>
              <a:t>150000</a:t>
            </a:r>
            <a:r>
              <a:rPr lang="ar-IQ" sz="1800" b="1" dirty="0" smtClean="0"/>
              <a:t> ) دينار و ( </a:t>
            </a:r>
            <a:r>
              <a:rPr lang="ar-IQ" sz="1800" b="1" dirty="0" smtClean="0">
                <a:solidFill>
                  <a:srgbClr val="FF0000"/>
                </a:solidFill>
              </a:rPr>
              <a:t>300000</a:t>
            </a:r>
            <a:r>
              <a:rPr lang="ar-IQ" sz="1800" b="1" dirty="0" smtClean="0"/>
              <a:t> ) دينار على التوالي.</a:t>
            </a:r>
            <a:endParaRPr lang="ar-IQ" sz="1800" b="1" dirty="0"/>
          </a:p>
          <a:p>
            <a:pPr marL="0" indent="0" algn="just" rtl="1">
              <a:buNone/>
            </a:pPr>
            <a:r>
              <a:rPr lang="ar-IQ" sz="1800" b="1" dirty="0"/>
              <a:t>9-  في </a:t>
            </a:r>
            <a:r>
              <a:rPr lang="ar-IQ" sz="1800" b="1" dirty="0" smtClean="0"/>
              <a:t>31/ </a:t>
            </a:r>
            <a:r>
              <a:rPr lang="ar-IQ" sz="1800" b="1" dirty="0"/>
              <a:t>1  </a:t>
            </a:r>
            <a:r>
              <a:rPr lang="ar-IQ" sz="1800" b="1" dirty="0" smtClean="0"/>
              <a:t>   سدد نقدا فائدة القرض الى مصرف الرافدين </a:t>
            </a:r>
          </a:p>
          <a:p>
            <a:pPr marL="0" indent="0" algn="just" rtl="1">
              <a:buNone/>
            </a:pPr>
            <a:r>
              <a:rPr lang="ar-IQ" sz="1800" b="1" dirty="0" smtClean="0"/>
              <a:t>م / تسجيل القيود أعلاه .</a:t>
            </a:r>
            <a:endParaRPr lang="ar-IQ" sz="1800" b="1" dirty="0"/>
          </a:p>
          <a:p>
            <a:pPr marL="0" indent="0" algn="just" rtl="1">
              <a:buNone/>
            </a:pPr>
            <a:endParaRPr lang="ar-IQ" sz="18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561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435280" cy="619268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1800" b="1" dirty="0" smtClean="0"/>
              <a:t>الحل : لاستخراج القيمة المجهولة وهي قيمة الأثاث نجمع الموجودات ونطرح منها المطلوبات ورأس المال </a:t>
            </a:r>
          </a:p>
          <a:p>
            <a:pPr marL="0" indent="0" algn="r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الأثاث = (</a:t>
            </a:r>
            <a:r>
              <a:rPr lang="ar-IQ" sz="1800" b="1" dirty="0" smtClean="0">
                <a:solidFill>
                  <a:srgbClr val="FF0000"/>
                </a:solidFill>
              </a:rPr>
              <a:t>2000000</a:t>
            </a:r>
            <a:r>
              <a:rPr lang="ar-IQ" sz="1800" b="1" dirty="0" smtClean="0"/>
              <a:t> + </a:t>
            </a:r>
            <a:r>
              <a:rPr lang="ar-IQ" sz="1800" b="1" dirty="0" smtClean="0">
                <a:solidFill>
                  <a:srgbClr val="FF0000"/>
                </a:solidFill>
              </a:rPr>
              <a:t>500000</a:t>
            </a:r>
            <a:r>
              <a:rPr lang="ar-IQ" sz="1800" b="1" dirty="0" smtClean="0"/>
              <a:t> + </a:t>
            </a:r>
            <a:r>
              <a:rPr lang="ar-IQ" sz="1800" b="1" dirty="0" smtClean="0">
                <a:solidFill>
                  <a:srgbClr val="FF0000"/>
                </a:solidFill>
              </a:rPr>
              <a:t>2500000</a:t>
            </a:r>
            <a:r>
              <a:rPr lang="ar-IQ" sz="1800" b="1" dirty="0" smtClean="0"/>
              <a:t> + </a:t>
            </a:r>
            <a:r>
              <a:rPr lang="ar-IQ" sz="1800" b="1" dirty="0" smtClean="0">
                <a:solidFill>
                  <a:srgbClr val="FF0000"/>
                </a:solidFill>
              </a:rPr>
              <a:t>10000000</a:t>
            </a:r>
            <a:r>
              <a:rPr lang="ar-IQ" sz="1800" b="1" dirty="0" smtClean="0"/>
              <a:t> </a:t>
            </a:r>
            <a:r>
              <a:rPr lang="ar-IQ" sz="1800" b="1" dirty="0"/>
              <a:t>)</a:t>
            </a:r>
            <a:r>
              <a:rPr lang="ar-IQ" sz="1800" b="1" dirty="0" smtClean="0"/>
              <a:t>  – ( </a:t>
            </a:r>
            <a:r>
              <a:rPr lang="ar-IQ" sz="1800" b="1" dirty="0" smtClean="0">
                <a:solidFill>
                  <a:srgbClr val="FF0000"/>
                </a:solidFill>
              </a:rPr>
              <a:t>1500000</a:t>
            </a:r>
            <a:r>
              <a:rPr lang="ar-IQ" sz="1800" b="1" dirty="0" smtClean="0"/>
              <a:t> + </a:t>
            </a:r>
            <a:r>
              <a:rPr lang="ar-IQ" sz="1800" b="1" dirty="0" smtClean="0">
                <a:solidFill>
                  <a:srgbClr val="FF0000"/>
                </a:solidFill>
              </a:rPr>
              <a:t>16000000</a:t>
            </a:r>
            <a:r>
              <a:rPr lang="ar-IQ" sz="1800" b="1" dirty="0" smtClean="0"/>
              <a:t> )                        =      ( </a:t>
            </a:r>
            <a:r>
              <a:rPr lang="ar-IQ" sz="1800" b="1" dirty="0" smtClean="0">
                <a:solidFill>
                  <a:srgbClr val="FF0000"/>
                </a:solidFill>
              </a:rPr>
              <a:t>15000000</a:t>
            </a:r>
            <a:r>
              <a:rPr lang="ar-IQ" sz="1800" b="1" dirty="0" smtClean="0"/>
              <a:t> )  – ( </a:t>
            </a:r>
            <a:r>
              <a:rPr lang="ar-IQ" sz="1800" b="1" dirty="0" smtClean="0">
                <a:solidFill>
                  <a:srgbClr val="FF0000"/>
                </a:solidFill>
              </a:rPr>
              <a:t>17500000</a:t>
            </a:r>
            <a:r>
              <a:rPr lang="ar-IQ" sz="1800" b="1" dirty="0" smtClean="0"/>
              <a:t> ) </a:t>
            </a:r>
          </a:p>
          <a:p>
            <a:pPr marL="0" indent="0" algn="r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= </a:t>
            </a:r>
            <a:r>
              <a:rPr lang="ar-IQ" sz="1800" b="1" dirty="0" smtClean="0">
                <a:solidFill>
                  <a:srgbClr val="FF0000"/>
                </a:solidFill>
              </a:rPr>
              <a:t>2500000</a:t>
            </a:r>
            <a:r>
              <a:rPr lang="ar-IQ" sz="1800" b="1" dirty="0" smtClean="0"/>
              <a:t>                  قيمة الأثاث </a:t>
            </a:r>
          </a:p>
          <a:p>
            <a:pPr marL="0" indent="0" algn="r" rtl="1">
              <a:buNone/>
            </a:pPr>
            <a:r>
              <a:rPr lang="ar-IQ" sz="1800" b="1" dirty="0" smtClean="0">
                <a:solidFill>
                  <a:srgbClr val="FF0000"/>
                </a:solidFill>
              </a:rPr>
              <a:t>للتأكد من الحل أعلاه عند كتابة القيد المحاسبي اذا تساوى الجانب المدين مع الجانب الدائن فان قيمـــــة الأثــــــاث المستخرجة صحيحة .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- تسجيل القيد :       </a:t>
            </a:r>
            <a:r>
              <a:rPr lang="ar-IQ" sz="1800" b="1" dirty="0" smtClean="0"/>
              <a:t>من مذكورين 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 2000000  </a:t>
            </a:r>
            <a:r>
              <a:rPr lang="ar-IQ" sz="1800" b="1" dirty="0" smtClean="0"/>
              <a:t>حـــ/ الصندوق 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 500000    </a:t>
            </a:r>
            <a:r>
              <a:rPr lang="ar-IQ" sz="1800" b="1" dirty="0" smtClean="0"/>
              <a:t>حـــ/</a:t>
            </a:r>
            <a:r>
              <a:rPr lang="ar-IQ" sz="1800" b="1" dirty="0" smtClean="0">
                <a:solidFill>
                  <a:srgbClr val="FF0000"/>
                </a:solidFill>
              </a:rPr>
              <a:t> </a:t>
            </a:r>
            <a:r>
              <a:rPr lang="ar-IQ" sz="1800" b="1" dirty="0" smtClean="0"/>
              <a:t>المدينون ( جاسم )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2500000   </a:t>
            </a:r>
            <a:r>
              <a:rPr lang="ar-IQ" sz="1800" b="1" dirty="0" smtClean="0"/>
              <a:t>حـــ/ البضاعة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مجموع الموجودات =  17500000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10000000 </a:t>
            </a:r>
            <a:r>
              <a:rPr lang="ar-IQ" sz="1800" b="1" dirty="0" smtClean="0"/>
              <a:t>حـــ/ المباني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2500000   </a:t>
            </a:r>
            <a:r>
              <a:rPr lang="ar-IQ" sz="1800" b="1" dirty="0" smtClean="0"/>
              <a:t>حـــ/ الأثاث 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          </a:t>
            </a:r>
            <a:r>
              <a:rPr lang="ar-IQ" sz="1800" b="1" dirty="0" smtClean="0"/>
              <a:t>الى مذكورين 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              1500000 </a:t>
            </a:r>
            <a:r>
              <a:rPr lang="ar-IQ" sz="1800" b="1" dirty="0" smtClean="0"/>
              <a:t>حـــ/ الدائنون 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              16000000 </a:t>
            </a:r>
            <a:r>
              <a:rPr lang="ar-IQ" sz="1800" b="1" dirty="0" smtClean="0"/>
              <a:t>حــ/</a:t>
            </a:r>
            <a:r>
              <a:rPr lang="ar-IQ" sz="1800" b="1" dirty="0" smtClean="0">
                <a:solidFill>
                  <a:srgbClr val="FF0000"/>
                </a:solidFill>
              </a:rPr>
              <a:t> </a:t>
            </a:r>
            <a:r>
              <a:rPr lang="ar-IQ" sz="1800" b="1" dirty="0" smtClean="0"/>
              <a:t>رأس المال    </a:t>
            </a:r>
            <a:r>
              <a:rPr lang="ar-IQ" sz="1800" b="1" dirty="0" smtClean="0">
                <a:solidFill>
                  <a:srgbClr val="FF0000"/>
                </a:solidFill>
              </a:rPr>
              <a:t>مجموع المطلوبات ورأس المال = 17500000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                            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                القيد الافتتاحـــي </a:t>
            </a:r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5652120" y="152017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flipV="1">
            <a:off x="4355976" y="2725603"/>
            <a:ext cx="0" cy="1711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H="1">
            <a:off x="4211960" y="4784292"/>
            <a:ext cx="4927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flipV="1">
            <a:off x="4211960" y="4784292"/>
            <a:ext cx="0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flipH="1">
            <a:off x="4355976" y="4437112"/>
            <a:ext cx="9493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4355976" y="2725603"/>
            <a:ext cx="86409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>
            <a:off x="4229844" y="5699596"/>
            <a:ext cx="4927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V="1">
            <a:off x="1547664" y="3789040"/>
            <a:ext cx="0" cy="12919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4144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075240" cy="684076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IQ" sz="1600" b="1" dirty="0" smtClean="0"/>
              <a:t>1</a:t>
            </a:r>
            <a:r>
              <a:rPr lang="ar-IQ" sz="1800" b="1" dirty="0" smtClean="0"/>
              <a:t>- </a:t>
            </a:r>
            <a:r>
              <a:rPr lang="ar-IQ" sz="1800" b="1" dirty="0"/>
              <a:t>في </a:t>
            </a:r>
            <a:r>
              <a:rPr lang="ar-IQ" sz="1800" b="1" dirty="0" smtClean="0"/>
              <a:t>4/ </a:t>
            </a:r>
            <a:r>
              <a:rPr lang="ar-IQ" sz="1800" b="1" dirty="0"/>
              <a:t>1  </a:t>
            </a:r>
            <a:r>
              <a:rPr lang="ar-IQ" sz="1800" b="1" dirty="0" smtClean="0"/>
              <a:t>قيمة القرض = </a:t>
            </a:r>
            <a:r>
              <a:rPr lang="ar-IQ" sz="1800" b="1" dirty="0" smtClean="0">
                <a:solidFill>
                  <a:srgbClr val="FF0000"/>
                </a:solidFill>
              </a:rPr>
              <a:t>1000000</a:t>
            </a:r>
            <a:r>
              <a:rPr lang="ar-IQ" sz="1800" b="1" dirty="0" smtClean="0"/>
              <a:t> × 6% الفائدة  = </a:t>
            </a:r>
            <a:r>
              <a:rPr lang="ar-IQ" sz="1800" b="1" dirty="0" smtClean="0">
                <a:solidFill>
                  <a:srgbClr val="FF0000"/>
                </a:solidFill>
              </a:rPr>
              <a:t>60000</a:t>
            </a:r>
            <a:r>
              <a:rPr lang="ar-IQ" sz="1800" b="1" dirty="0" smtClean="0"/>
              <a:t> مبلغ الفائدة </a:t>
            </a:r>
          </a:p>
          <a:p>
            <a:pPr marL="0" indent="0" algn="just" rtl="1">
              <a:buNone/>
            </a:pPr>
            <a:r>
              <a:rPr lang="ar-IQ" sz="1800" b="1" dirty="0" smtClean="0"/>
              <a:t>              من مذكورين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</a:t>
            </a:r>
            <a:r>
              <a:rPr lang="ar-IQ" sz="1800" b="1" dirty="0" smtClean="0">
                <a:solidFill>
                  <a:srgbClr val="FF0000"/>
                </a:solidFill>
              </a:rPr>
              <a:t>940000</a:t>
            </a:r>
            <a:r>
              <a:rPr lang="ar-IQ" sz="1800" b="1" dirty="0" smtClean="0"/>
              <a:t> حـــ/ الصندوق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</a:t>
            </a:r>
            <a:r>
              <a:rPr lang="ar-IQ" sz="1800" b="1" dirty="0" smtClean="0">
                <a:solidFill>
                  <a:srgbClr val="FF0000"/>
                </a:solidFill>
              </a:rPr>
              <a:t>60000</a:t>
            </a:r>
            <a:r>
              <a:rPr lang="ar-IQ" sz="1800" b="1" dirty="0" smtClean="0"/>
              <a:t>  حـــ/ فائدة القرض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1000000</a:t>
            </a:r>
            <a:r>
              <a:rPr lang="ar-IQ" sz="1800" b="1" dirty="0" smtClean="0"/>
              <a:t> الى حــ/ القرض </a:t>
            </a:r>
          </a:p>
          <a:p>
            <a:pPr marL="0" indent="0" algn="just" rtl="1">
              <a:spcBef>
                <a:spcPts val="0"/>
              </a:spcBef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عن استلام قرض ودفع الفائدة مقدما </a:t>
            </a:r>
          </a:p>
          <a:p>
            <a:pPr marL="0" indent="0" algn="just" rtl="1">
              <a:spcBef>
                <a:spcPts val="0"/>
              </a:spcBef>
              <a:buNone/>
            </a:pPr>
            <a:r>
              <a:rPr lang="ar-IQ" sz="1800" b="1" dirty="0" smtClean="0"/>
              <a:t>............................................................</a:t>
            </a:r>
          </a:p>
          <a:p>
            <a:pPr marL="0" indent="0" algn="just" rtl="1">
              <a:buNone/>
            </a:pPr>
            <a:r>
              <a:rPr lang="ar-IQ" sz="1800" b="1" dirty="0" smtClean="0"/>
              <a:t>2- في 9/1   ( </a:t>
            </a:r>
            <a:r>
              <a:rPr lang="ar-IQ" sz="1800" b="1" dirty="0" smtClean="0">
                <a:solidFill>
                  <a:srgbClr val="FF0000"/>
                </a:solidFill>
              </a:rPr>
              <a:t>625000</a:t>
            </a:r>
            <a:r>
              <a:rPr lang="ar-IQ" sz="1800" b="1" dirty="0" smtClean="0"/>
              <a:t> + </a:t>
            </a:r>
            <a:r>
              <a:rPr lang="ar-IQ" sz="1800" b="1" dirty="0" smtClean="0">
                <a:solidFill>
                  <a:srgbClr val="FF0000"/>
                </a:solidFill>
              </a:rPr>
              <a:t>250000</a:t>
            </a:r>
            <a:r>
              <a:rPr lang="ar-IQ" sz="1800" b="1" dirty="0" smtClean="0"/>
              <a:t> + </a:t>
            </a:r>
            <a:r>
              <a:rPr lang="ar-IQ" sz="1800" b="1" dirty="0" smtClean="0">
                <a:solidFill>
                  <a:srgbClr val="FF0000"/>
                </a:solidFill>
              </a:rPr>
              <a:t>40000</a:t>
            </a:r>
            <a:r>
              <a:rPr lang="ar-IQ" sz="1800" b="1" dirty="0" smtClean="0"/>
              <a:t> ) = </a:t>
            </a:r>
            <a:r>
              <a:rPr lang="ar-IQ" sz="1800" b="1" dirty="0" smtClean="0">
                <a:solidFill>
                  <a:srgbClr val="FF0000"/>
                </a:solidFill>
              </a:rPr>
              <a:t>915000</a:t>
            </a:r>
            <a:r>
              <a:rPr lang="ar-IQ" sz="1800" b="1" dirty="0" smtClean="0"/>
              <a:t> دينار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</a:t>
            </a:r>
            <a:r>
              <a:rPr lang="ar-IQ" sz="1800" b="1" dirty="0" smtClean="0">
                <a:solidFill>
                  <a:srgbClr val="FF0000"/>
                </a:solidFill>
              </a:rPr>
              <a:t>915000</a:t>
            </a:r>
            <a:r>
              <a:rPr lang="ar-IQ" sz="1800" b="1" dirty="0" smtClean="0"/>
              <a:t> من حــ المسحوبات الشخصية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الى مذكورين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625000</a:t>
            </a:r>
            <a:r>
              <a:rPr lang="ar-IQ" sz="1800" b="1" dirty="0" smtClean="0"/>
              <a:t> حـــ/ الأثاث               ( </a:t>
            </a:r>
            <a:r>
              <a:rPr lang="ar-IQ" sz="1800" b="1" dirty="0" smtClean="0">
                <a:solidFill>
                  <a:srgbClr val="FF0000"/>
                </a:solidFill>
              </a:rPr>
              <a:t>2500000</a:t>
            </a:r>
            <a:r>
              <a:rPr lang="ar-IQ" sz="1800" b="1" dirty="0" smtClean="0"/>
              <a:t> × </a:t>
            </a:r>
            <a:r>
              <a:rPr lang="ar-IQ" sz="1800" b="1" dirty="0" smtClean="0">
                <a:solidFill>
                  <a:srgbClr val="FF0000"/>
                </a:solidFill>
              </a:rPr>
              <a:t>1/ 4 </a:t>
            </a:r>
            <a:r>
              <a:rPr lang="ar-IQ" sz="1800" b="1" dirty="0" smtClean="0"/>
              <a:t>) = </a:t>
            </a:r>
            <a:r>
              <a:rPr lang="ar-IQ" sz="1800" b="1" dirty="0" smtClean="0">
                <a:solidFill>
                  <a:srgbClr val="FF0000"/>
                </a:solidFill>
              </a:rPr>
              <a:t>625000</a:t>
            </a:r>
          </a:p>
          <a:p>
            <a:pPr marL="0" indent="0" algn="just" rtl="1">
              <a:buNone/>
            </a:pPr>
            <a:r>
              <a:rPr lang="ar-IQ" sz="1800" b="1" dirty="0" smtClean="0"/>
              <a:t> 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250000</a:t>
            </a:r>
            <a:r>
              <a:rPr lang="ar-IQ" sz="1800" b="1" dirty="0" smtClean="0"/>
              <a:t> حـــ/ الصندوق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40000</a:t>
            </a:r>
            <a:r>
              <a:rPr lang="ar-IQ" sz="1800" b="1" dirty="0" smtClean="0"/>
              <a:t>   حـــ/ المبيعات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مسحوبات شخصية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............................................................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3- في 11 / 1 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</a:t>
            </a:r>
            <a:r>
              <a:rPr lang="ar-IQ" sz="1800" b="1" dirty="0" smtClean="0">
                <a:solidFill>
                  <a:srgbClr val="FF0000"/>
                </a:solidFill>
              </a:rPr>
              <a:t>500000</a:t>
            </a:r>
            <a:r>
              <a:rPr lang="ar-IQ" sz="1800" b="1" dirty="0" smtClean="0"/>
              <a:t> من حــ/ الصندوق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500000</a:t>
            </a:r>
            <a:r>
              <a:rPr lang="ar-IQ" sz="1800" b="1" dirty="0" smtClean="0"/>
              <a:t> الى حـــ/ القروض </a:t>
            </a:r>
          </a:p>
          <a:p>
            <a:pPr marL="0" indent="0" algn="just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عن استلام قرض من مصرف الرافدين </a:t>
            </a:r>
          </a:p>
          <a:p>
            <a:pPr marL="0" indent="0" algn="just" rtl="1">
              <a:buNone/>
            </a:pPr>
            <a:r>
              <a:rPr lang="ar-IQ" sz="1800" b="1" dirty="0" smtClean="0"/>
              <a:t>       </a:t>
            </a:r>
            <a:endParaRPr lang="en-US" sz="1800" dirty="0"/>
          </a:p>
        </p:txBody>
      </p:sp>
      <p:cxnSp>
        <p:nvCxnSpPr>
          <p:cNvPr id="4" name="رابط كسهم مستقيم 3"/>
          <p:cNvCxnSpPr/>
          <p:nvPr/>
        </p:nvCxnSpPr>
        <p:spPr>
          <a:xfrm flipH="1">
            <a:off x="4644008" y="36450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0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552728"/>
          </a:xfrm>
        </p:spPr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IQ" b="1" dirty="0" smtClean="0"/>
              <a:t>4- </a:t>
            </a:r>
            <a:r>
              <a:rPr lang="ar-IQ" b="1" dirty="0"/>
              <a:t>في 15 / 1 </a:t>
            </a:r>
          </a:p>
          <a:p>
            <a:pPr marL="0" indent="0" algn="just" rtl="1">
              <a:buNone/>
            </a:pPr>
            <a:r>
              <a:rPr lang="ar-IQ" b="1" dirty="0"/>
              <a:t>          </a:t>
            </a:r>
            <a:r>
              <a:rPr lang="ar-IQ" b="1" dirty="0">
                <a:solidFill>
                  <a:srgbClr val="FF0000"/>
                </a:solidFill>
              </a:rPr>
              <a:t>1000000</a:t>
            </a:r>
            <a:r>
              <a:rPr lang="ar-IQ" b="1" dirty="0"/>
              <a:t> من حـــ/ الصندوق </a:t>
            </a:r>
          </a:p>
          <a:p>
            <a:pPr marL="0" indent="0" algn="just" rtl="1">
              <a:buNone/>
            </a:pPr>
            <a:r>
              <a:rPr lang="ar-IQ" b="1" dirty="0"/>
              <a:t>                      </a:t>
            </a:r>
            <a:r>
              <a:rPr lang="ar-IQ" b="1" dirty="0">
                <a:solidFill>
                  <a:srgbClr val="FF0000"/>
                </a:solidFill>
              </a:rPr>
              <a:t>1000000</a:t>
            </a:r>
            <a:r>
              <a:rPr lang="ar-IQ" b="1" dirty="0"/>
              <a:t> الى حـــ/ رأس المال     </a:t>
            </a:r>
            <a:endParaRPr lang="ar-IQ" b="1" dirty="0" smtClean="0"/>
          </a:p>
          <a:p>
            <a:pPr marL="0" indent="0" algn="just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عن زيادة  رأس المال </a:t>
            </a:r>
          </a:p>
          <a:p>
            <a:pPr marL="0" indent="0" algn="just" rtl="1">
              <a:buNone/>
            </a:pPr>
            <a:r>
              <a:rPr lang="ar-IQ" b="1" dirty="0" smtClean="0"/>
              <a:t>.....................................................</a:t>
            </a:r>
          </a:p>
          <a:p>
            <a:pPr marL="0" indent="0" algn="just" rtl="1">
              <a:buNone/>
            </a:pPr>
            <a:r>
              <a:rPr lang="ar-IQ" b="1" dirty="0" smtClean="0"/>
              <a:t> 5- في 22 / 1 </a:t>
            </a:r>
          </a:p>
          <a:p>
            <a:pPr marL="0" indent="0" algn="just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</a:t>
            </a:r>
            <a:r>
              <a:rPr lang="ar-IQ" b="1" dirty="0" smtClean="0">
                <a:solidFill>
                  <a:srgbClr val="FF0000"/>
                </a:solidFill>
              </a:rPr>
              <a:t>400000</a:t>
            </a:r>
            <a:r>
              <a:rPr lang="ar-IQ" b="1" dirty="0" smtClean="0"/>
              <a:t> من حــ/ الصندوق</a:t>
            </a:r>
          </a:p>
          <a:p>
            <a:pPr marL="0" indent="0" algn="just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       </a:t>
            </a:r>
            <a:r>
              <a:rPr lang="ar-IQ" b="1" dirty="0" smtClean="0">
                <a:solidFill>
                  <a:srgbClr val="FF0000"/>
                </a:solidFill>
              </a:rPr>
              <a:t>400000</a:t>
            </a:r>
            <a:r>
              <a:rPr lang="ar-IQ" b="1" dirty="0" smtClean="0"/>
              <a:t> الى حـــ/ المبيعات </a:t>
            </a:r>
          </a:p>
          <a:p>
            <a:pPr marL="0" indent="0" algn="just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عن بيع بضاعة نقدا </a:t>
            </a:r>
          </a:p>
          <a:p>
            <a:pPr marL="0" indent="0" algn="just" rtl="1">
              <a:buNone/>
            </a:pPr>
            <a:r>
              <a:rPr lang="ar-IQ" b="1" dirty="0" smtClean="0"/>
              <a:t>.....................................................       </a:t>
            </a:r>
            <a:endParaRPr lang="ar-IQ" b="1" dirty="0"/>
          </a:p>
          <a:p>
            <a:pPr marL="0" indent="0" algn="r" rtl="1">
              <a:buNone/>
            </a:pPr>
            <a:r>
              <a:rPr lang="ar-IQ" b="1" dirty="0" smtClean="0"/>
              <a:t>6- في 24 / 1 </a:t>
            </a:r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</a:t>
            </a:r>
            <a:r>
              <a:rPr lang="ar-IQ" b="1" dirty="0" smtClean="0">
                <a:solidFill>
                  <a:srgbClr val="FF0000"/>
                </a:solidFill>
              </a:rPr>
              <a:t>200000</a:t>
            </a:r>
            <a:r>
              <a:rPr lang="ar-IQ" b="1" dirty="0" smtClean="0"/>
              <a:t> من حـــ/ المدينون </a:t>
            </a:r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       </a:t>
            </a:r>
            <a:r>
              <a:rPr lang="ar-IQ" b="1" dirty="0" smtClean="0">
                <a:solidFill>
                  <a:srgbClr val="FF0000"/>
                </a:solidFill>
              </a:rPr>
              <a:t>200000</a:t>
            </a:r>
            <a:r>
              <a:rPr lang="ar-IQ" b="1" dirty="0" smtClean="0"/>
              <a:t> الى حـــ/ المبيعات</a:t>
            </a:r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عن بيع بضاعة بالأجل</a:t>
            </a:r>
          </a:p>
          <a:p>
            <a:pPr marL="0" indent="0" algn="r" rtl="1">
              <a:buNone/>
            </a:pPr>
            <a:r>
              <a:rPr lang="ar-IQ" b="1" dirty="0" smtClean="0"/>
              <a:t>...................................................</a:t>
            </a:r>
          </a:p>
          <a:p>
            <a:pPr marL="0" indent="0" algn="r" rtl="1">
              <a:buNone/>
            </a:pPr>
            <a:r>
              <a:rPr lang="ar-IQ" b="1" dirty="0" smtClean="0"/>
              <a:t>7-  في 28 / 1 </a:t>
            </a:r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</a:t>
            </a:r>
            <a:r>
              <a:rPr lang="ar-IQ" b="1" dirty="0" smtClean="0">
                <a:solidFill>
                  <a:srgbClr val="FF0000"/>
                </a:solidFill>
              </a:rPr>
              <a:t>250000</a:t>
            </a:r>
            <a:r>
              <a:rPr lang="ar-IQ" b="1" dirty="0" smtClean="0"/>
              <a:t> من حــ/ المشتريات </a:t>
            </a:r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         الى مذكــورين </a:t>
            </a:r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       </a:t>
            </a:r>
            <a:r>
              <a:rPr lang="ar-IQ" b="1" dirty="0" smtClean="0">
                <a:solidFill>
                  <a:srgbClr val="FF0000"/>
                </a:solidFill>
              </a:rPr>
              <a:t>50000</a:t>
            </a:r>
            <a:r>
              <a:rPr lang="ar-IQ" b="1" dirty="0" smtClean="0"/>
              <a:t>   حـــ/ الصندوق </a:t>
            </a:r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       </a:t>
            </a:r>
            <a:r>
              <a:rPr lang="ar-IQ" b="1" dirty="0" smtClean="0">
                <a:solidFill>
                  <a:srgbClr val="FF0000"/>
                </a:solidFill>
              </a:rPr>
              <a:t>200000</a:t>
            </a:r>
            <a:r>
              <a:rPr lang="ar-IQ" b="1" dirty="0" smtClean="0"/>
              <a:t> حـــ/ دائنون </a:t>
            </a:r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عن شراء بضاعة نقدا وعلى الحساب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59894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ylar">
  <a:themeElements>
    <a:clrScheme name="مدير تنفيذي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3103</TotalTime>
  <Words>1396</Words>
  <Application>Microsoft Office PowerPoint</Application>
  <PresentationFormat>عرض على الشاشة (3:4)‏</PresentationFormat>
  <Paragraphs>167</Paragraphs>
  <Slides>10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10</vt:i4>
      </vt:variant>
    </vt:vector>
  </HeadingPairs>
  <TitlesOfParts>
    <vt:vector size="12" baseType="lpstr">
      <vt:lpstr>مشربية</vt:lpstr>
      <vt:lpstr>Mylar</vt:lpstr>
      <vt:lpstr>                                                            جامعة ديالى                                                                                                           الكورس الثاني         كلية الإدارة والاقتصاد                                                                                               المادة : محاسبة مالية 2                   قسم الإدارة العامة                                                                                                                                                                                        الموضوع / العمليات الرأسمالية والتمويلية   /   محاضرة 3                                                       حل تمارين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 marsa</dc:creator>
  <cp:lastModifiedBy>al marsa</cp:lastModifiedBy>
  <cp:revision>172</cp:revision>
  <cp:lastPrinted>2019-12-17T18:52:04Z</cp:lastPrinted>
  <dcterms:created xsi:type="dcterms:W3CDTF">2019-09-19T18:40:57Z</dcterms:created>
  <dcterms:modified xsi:type="dcterms:W3CDTF">2020-05-21T14:55:50Z</dcterms:modified>
</cp:coreProperties>
</file>